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70" r:id="rId3"/>
    <p:sldId id="262" r:id="rId4"/>
    <p:sldId id="269" r:id="rId5"/>
    <p:sldId id="288" r:id="rId6"/>
    <p:sldId id="271" r:id="rId7"/>
    <p:sldId id="273" r:id="rId8"/>
    <p:sldId id="268" r:id="rId9"/>
    <p:sldId id="274" r:id="rId10"/>
    <p:sldId id="276" r:id="rId11"/>
    <p:sldId id="287" r:id="rId12"/>
    <p:sldId id="285" r:id="rId13"/>
    <p:sldId id="277" r:id="rId14"/>
    <p:sldId id="278" r:id="rId15"/>
    <p:sldId id="279" r:id="rId16"/>
    <p:sldId id="280" r:id="rId17"/>
    <p:sldId id="281" r:id="rId18"/>
    <p:sldId id="283" r:id="rId19"/>
    <p:sldId id="28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250DA-6F50-4E2D-A83E-5EE95388072B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6AF32-F1BB-4E21-BE8D-0EB2C3396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109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905169-C6F0-4D79-B2ED-1A3682B305E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60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905169-C6F0-4D79-B2ED-1A3682B305E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133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48911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917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846546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2411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8082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0114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450188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7705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27638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2366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879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B21CB-FF47-4E68-A1F5-21510453A608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31.03.2024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58489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am.ru/users/cema2010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6.jpeg"/><Relationship Id="rId7" Type="http://schemas.openxmlformats.org/officeDocument/2006/relationships/image" Target="../media/image1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6.jpeg"/><Relationship Id="rId7" Type="http://schemas.openxmlformats.org/officeDocument/2006/relationships/image" Target="../media/image2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2.jpeg"/><Relationship Id="rId18" Type="http://schemas.openxmlformats.org/officeDocument/2006/relationships/image" Target="../media/image47.jpe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12" Type="http://schemas.openxmlformats.org/officeDocument/2006/relationships/image" Target="../media/image41.jpeg"/><Relationship Id="rId17" Type="http://schemas.openxmlformats.org/officeDocument/2006/relationships/image" Target="../media/image46.jpeg"/><Relationship Id="rId2" Type="http://schemas.openxmlformats.org/officeDocument/2006/relationships/image" Target="../media/image31.jpeg"/><Relationship Id="rId16" Type="http://schemas.openxmlformats.org/officeDocument/2006/relationships/image" Target="../media/image4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5" Type="http://schemas.openxmlformats.org/officeDocument/2006/relationships/image" Target="../media/image4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Relationship Id="rId1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am.ru/users/cema2010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-doy.ucoz.ru/" TargetMode="External"/><Relationship Id="rId13" Type="http://schemas.openxmlformats.org/officeDocument/2006/relationships/hyperlink" Target="https://coikonkurs.ru/dou/klassikidou" TargetMode="External"/><Relationship Id="rId3" Type="http://schemas.openxmlformats.org/officeDocument/2006/relationships/hyperlink" Target="http://pochemu4ka.ru/" TargetMode="External"/><Relationship Id="rId7" Type="http://schemas.openxmlformats.org/officeDocument/2006/relationships/hyperlink" Target="http://ped-kopilka.ru/" TargetMode="External"/><Relationship Id="rId12" Type="http://schemas.openxmlformats.org/officeDocument/2006/relationships/hyperlink" Target="https://amurchenok.ru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detskiy-sad.com/" TargetMode="External"/><Relationship Id="rId11" Type="http://schemas.openxmlformats.org/officeDocument/2006/relationships/hyperlink" Target="https://my.1sept.ru/" TargetMode="External"/><Relationship Id="rId5" Type="http://schemas.openxmlformats.org/officeDocument/2006/relationships/hyperlink" Target="http://eor-np.ru/taxonomy/term/548&#160;" TargetMode="External"/><Relationship Id="rId10" Type="http://schemas.openxmlformats.org/officeDocument/2006/relationships/hyperlink" Target="https://www.school-detsad.ru/" TargetMode="External"/><Relationship Id="rId4" Type="http://schemas.openxmlformats.org/officeDocument/2006/relationships/hyperlink" Target="https://solnet.ee/" TargetMode="External"/><Relationship Id="rId9" Type="http://schemas.openxmlformats.org/officeDocument/2006/relationships/hyperlink" Target="http://www.maam.ru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188640"/>
            <a:ext cx="727280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Муниципальное дошкольное образовательное бюджетное учреждение детский сад общеразвивающего вида №33«Ручеёк» с. Михайловка Михайловского муниципального района Приморского края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ИНТЕРНЕТ-ПОРТФОЛИО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Бавкунова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Светлана Васильевна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2132856"/>
            <a:ext cx="3240360" cy="43924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912264"/>
            <a:ext cx="3977212" cy="140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1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catherineasquithgallery.com/uploads/posts/2021-02/1612739320_48-p-fon-svetlo-goluboi-dlya-portfolio-5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7384"/>
            <a:ext cx="9144000" cy="691706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188640"/>
            <a:ext cx="8280920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Информационная карта</a:t>
            </a:r>
          </a:p>
          <a:p>
            <a:pPr algn="ctr"/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Ф.И.О.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Бавкунова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Светлана Васильевна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Дата рождения: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23.11.1967год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Образование: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среднее- специальное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Квалификация: воспитатель детей дошкольного возраста, по специальности «Дошкольное образование»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Место учебы: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Приморский край Спасский педагогический колледж №3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Место работы: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МБДОБУ детский сад общеразвивающего вида № 33 «Ручеёк»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Занимаемая должность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воспитатель</a:t>
            </a:r>
          </a:p>
          <a:p>
            <a:pPr marL="342900" indent="-342900"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Стаж работы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а) общий 38 лет;</a:t>
            </a:r>
          </a:p>
          <a:p>
            <a:pPr marL="342900" indent="-34290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б) в данном учреждении 31 год;</a:t>
            </a:r>
          </a:p>
          <a:p>
            <a:pPr marL="342900" indent="-34290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в) в занимаемой должности 38 лет.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Личный сайт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smtClean="0"/>
              <a:t>Ссылка </a:t>
            </a:r>
            <a:r>
              <a:rPr lang="ru-RU" dirty="0"/>
              <a:t>на </a:t>
            </a:r>
            <a:r>
              <a:rPr lang="ru-RU" dirty="0" smtClean="0"/>
              <a:t>мою </a:t>
            </a:r>
            <a:r>
              <a:rPr lang="ru-RU" dirty="0"/>
              <a:t>страницу</a:t>
            </a:r>
            <a:r>
              <a:rPr lang="ru-RU" dirty="0" smtClean="0"/>
              <a:t>: </a:t>
            </a:r>
            <a:r>
              <a:rPr lang="ru-RU" b="1" dirty="0" smtClean="0">
                <a:hlinkClick r:id="rId3" tooltip="Светлана Бавкунова"/>
              </a:rPr>
              <a:t>www.maam.ru/users/cema2010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21396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catherineasquithgallery.com/uploads/posts/2021-02/1612739320_48-p-fon-svetlo-goluboi-dlya-portfolio-5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"/>
            <a:ext cx="9144000" cy="691706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67544" y="-93768"/>
            <a:ext cx="8280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Данные о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повышении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квалификации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035116"/>
              </p:ext>
            </p:extLst>
          </p:nvPr>
        </p:nvGraphicFramePr>
        <p:xfrm>
          <a:off x="204330" y="548680"/>
          <a:ext cx="8568952" cy="6309319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142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2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2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22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100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Дата и место прохождения курсов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Тема курсов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 документа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Копия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4684">
                <a:tc>
                  <a:txBody>
                    <a:bodyPr/>
                    <a:lstStyle/>
                    <a:p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lang="en-US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октября 2021 –по 27 октября 2021, 72 часа</a:t>
                      </a:r>
                      <a:endParaRPr lang="ru-RU" sz="14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ООО «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Инфоурок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г. Смоленск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«Финансовая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грамотность для дошкольников»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Удостоверение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ПК 00240237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973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23 декабря 2021 г по 21 января 2022 г, 72 часа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ООО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«Высшая школа делового администрирования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г. Екатеринбург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«Оказание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первой помощи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Удостоверение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№ 4379572666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3897">
                <a:tc>
                  <a:txBody>
                    <a:bodyPr/>
                    <a:lstStyle/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30.07.2023г, 144 часа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ООО «Федерация развития образования» по программе дополнительного профессионального (повышение квалификации)</a:t>
                      </a:r>
                    </a:p>
                    <a:p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г. Брянск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«Методика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ключевые компетенции педагога дошкольного образования в контексте новой ФОП ДО и методических рекомендаций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Минпросвещения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 реализации федеральной образовательной программы дошкольного образования в 2023/2024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г.г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Удостоверение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0000043251  43956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34450" y="4369223"/>
            <a:ext cx="44450" cy="62654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96291" y="900157"/>
            <a:ext cx="1318637" cy="18319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92042" y="2336065"/>
            <a:ext cx="1340052" cy="18063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792408" y="4005065"/>
            <a:ext cx="1700810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95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catherineasquithgallery.com/uploads/posts/2021-02/1612739320_48-p-fon-svetlo-goluboi-dlya-portfolio-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700808"/>
            <a:ext cx="7498080" cy="114300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471220"/>
              </p:ext>
            </p:extLst>
          </p:nvPr>
        </p:nvGraphicFramePr>
        <p:xfrm>
          <a:off x="148132" y="77609"/>
          <a:ext cx="8568952" cy="5738861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142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2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2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22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008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Дата и место прохождения курсов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Тема курсов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 документа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Копия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3590">
                <a:tc>
                  <a:txBody>
                    <a:bodyPr/>
                    <a:lstStyle/>
                    <a:p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 февраля 2023 год, 36 часов  АНО ДО Образовательный центр «РАЗВИТИЕ» Приморский край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«Приемы гибкого планирования в детском саду»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Сертификат 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№3453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год, 16 часов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ФОРУМ ПЕДАГОГИ РОССИИ «Инновации в образовании»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«Реализация Федеральной программы воспитания в соответствии с ФОП ДО»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359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10.01.2024 год, 1 час,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Педагогический университет «Первое сентября» г. Москва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«Роль игры в формировании высших психических функций у детей младшего дошкольного возраста (3-4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года)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Свидетельство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№560748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24801" r="5196" b="23751"/>
          <a:stretch/>
        </p:blipFill>
        <p:spPr>
          <a:xfrm rot="10800000">
            <a:off x="6660232" y="866431"/>
            <a:ext cx="1995650" cy="15521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6" t="2750" r="5197" b="1701"/>
          <a:stretch/>
        </p:blipFill>
        <p:spPr>
          <a:xfrm rot="16200000">
            <a:off x="7037008" y="2253589"/>
            <a:ext cx="1238971" cy="19987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2" t="9051" r="10977" b="5900"/>
          <a:stretch/>
        </p:blipFill>
        <p:spPr>
          <a:xfrm rot="16200000">
            <a:off x="6936414" y="3794481"/>
            <a:ext cx="1440160" cy="199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377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74168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2" descr="https://catherineasquithgallery.com/uploads/posts/2021-02/1612739320_48-p-fon-svetlo-goluboi-dlya-portfolio-5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91706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27584" y="404664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Сведения об аттестации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467544" y="1700808"/>
          <a:ext cx="7920879" cy="2680072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2640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02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02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5488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Место прохождения аттестации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Квалификационная категория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 приказа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518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Министерство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образования Приморского края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Высшая категория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 8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r>
                        <a:rPr lang="ru-RU" sz="16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ат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от 14.04.2020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781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5191760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3749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9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4" name="Picture 2" descr="https://catherineasquithgallery.com/uploads/posts/2021-02/1612739320_48-p-fon-svetlo-goluboi-dlya-portfolio-5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"/>
            <a:ext cx="9144000" cy="691706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520" y="-147430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Поощрения и награды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05802"/>
              </p:ext>
            </p:extLst>
          </p:nvPr>
        </p:nvGraphicFramePr>
        <p:xfrm>
          <a:off x="196149" y="404664"/>
          <a:ext cx="8790894" cy="6328270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1034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6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6002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награды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004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Почётное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звание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«Почётный работник общего образования Российской Федерации»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5339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2019г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Благодарность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«За многолетний добросовестный труд, высокие достижения в профессиональной деятельности и большой вклад в формирование интеллектуального, культурного и нравственного развития подрастающего поколения» </a:t>
                      </a:r>
                    </a:p>
                    <a:p>
                      <a:pPr algn="just"/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Законодательное собрание Приморского края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7338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2021г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Благодарственное письмо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«За личный вклад в воспитание и образование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подрастающего поколения, активную результативную профессиональную деятельность ив честь Международного Дня Учителя»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Дума Михайловского муниципального района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1005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2024г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Грамота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 1 место в муниципальном этапе регионального конкурса профессионального педагогического мастерства «Педагог года 2024» </a:t>
                      </a:r>
                    </a:p>
                    <a:p>
                      <a:pPr algn="just"/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Администрация Михайловского муниципального района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1005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2024г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Грамота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«За педагогическое мастерство, внедрение современных, образовательных технологий, творческий поиск, инициативность и активное участие в жизни дошкольного учреждения » 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Администрация Михайловского поселения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32341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2024г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Благодарность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«За значительные успехи в воспитании детей дошкольного возраста, совершенствование воспитательного процесса, высокий профессионализм, творческую активность и многолетний добросовестный труд и в честь празднования 40-летнего юбилея со дня образования дошкольного учреждения »</a:t>
                      </a:r>
                    </a:p>
                    <a:p>
                      <a:pPr algn="just"/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Дума Михайловского муниципального района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3004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2022г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Сертификат участника 7 Всероссийского  съезда работников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дошкольного образования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3004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2022г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Благодарственное письмо за подготовку участников Всероссийского творческого конкурса «ПДД – знай, по дороге не гуляй»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790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052" y="1447800"/>
            <a:ext cx="4319446" cy="4800600"/>
          </a:xfrm>
        </p:spPr>
      </p:pic>
      <p:pic>
        <p:nvPicPr>
          <p:cNvPr id="4" name="Picture 2" descr="https://catherineasquithgallery.com/uploads/posts/2021-02/1612739320_48-p-fon-svetlo-goluboi-dlya-portfolio-5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-59065"/>
            <a:ext cx="9144000" cy="6917065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72747" y="3237577"/>
            <a:ext cx="2316587" cy="31068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" t="650" r="7218" b="1701"/>
          <a:stretch/>
        </p:blipFill>
        <p:spPr>
          <a:xfrm>
            <a:off x="459660" y="241501"/>
            <a:ext cx="1591109" cy="25896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296379" y="379647"/>
            <a:ext cx="1800202" cy="25896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609107" y="253065"/>
            <a:ext cx="1681095" cy="24057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52" y="3325414"/>
            <a:ext cx="1800200" cy="280831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627643" y="3140968"/>
            <a:ext cx="1800200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5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2595880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3749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9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" name="Picture 2" descr="https://catherineasquithgallery.com/uploads/posts/2021-02/1612739320_48-p-fon-svetlo-goluboi-dlya-portfolio-5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"/>
            <a:ext cx="9144000" cy="691706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7759" y="-104395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Поощрения и награды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269037"/>
              </p:ext>
            </p:extLst>
          </p:nvPr>
        </p:nvGraphicFramePr>
        <p:xfrm>
          <a:off x="177759" y="548680"/>
          <a:ext cx="8352928" cy="6082615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6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15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награды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1515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 1 место во Всероссийском конкурсе «Формирование здорового образа жизни»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1515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Диплом участника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Всероссийского ежемесячного конкурса «Лучший фотоотчёт»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1515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Грамота за подготовку победителя Всероссийского интеллектуального конкурса КЛАССИКИ 2022/2023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1515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Свидетельство о подготовке участников Всероссийской олимпиады по правилам пожарной безопасности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1515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Диплом за участие в методическом марафоне-практикуме «Планируем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гибко»</a:t>
                      </a:r>
                    </a:p>
                    <a:p>
                      <a:pPr algn="just"/>
                      <a:endParaRPr lang="ru-RU" sz="14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Свидетельство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 публикации в образовательном СМИ собственный педагогический опыт «Влияние пальчиковых игр на гармоничное развитие ребёнка дошкольного возраста»</a:t>
                      </a: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Диплом  1 место во всероссийском профессиональном педагогическом конкурсе «Эколого-развивающая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среда в детском саду как условие экологического воспитания детей»</a:t>
                      </a:r>
                    </a:p>
                    <a:p>
                      <a:pPr algn="just"/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Диплом      2 место во Всероссийском конкурсе «Патриотическое воспитание в ОУ»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763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261" y="1447800"/>
            <a:ext cx="3499028" cy="4800600"/>
          </a:xfrm>
        </p:spPr>
      </p:pic>
      <p:pic>
        <p:nvPicPr>
          <p:cNvPr id="4" name="Picture 2" descr="https://catherineasquithgallery.com/uploads/posts/2021-02/1612739320_48-p-fon-svetlo-goluboi-dlya-portfolio-5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52" y="180602"/>
            <a:ext cx="1711498" cy="23843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378667" y="404664"/>
            <a:ext cx="1627609" cy="23626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628819" y="206358"/>
            <a:ext cx="1587168" cy="220856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856537" y="409242"/>
            <a:ext cx="1436601" cy="22276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5198" y="2797752"/>
            <a:ext cx="1944216" cy="244827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875498" y="3760487"/>
            <a:ext cx="1661602" cy="260905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902719" y="3049781"/>
            <a:ext cx="1765544" cy="262144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934289" y="3978759"/>
            <a:ext cx="1714581" cy="243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948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4728606"/>
              </p:ext>
            </p:extLst>
          </p:nvPr>
        </p:nvGraphicFramePr>
        <p:xfrm>
          <a:off x="1435100" y="1447800"/>
          <a:ext cx="7499350" cy="630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675">
                  <a:extLst>
                    <a:ext uri="{9D8B030D-6E8A-4147-A177-3AD203B41FA5}">
                      <a16:colId xmlns:a16="http://schemas.microsoft.com/office/drawing/2014/main" val="2517944812"/>
                    </a:ext>
                  </a:extLst>
                </a:gridCol>
                <a:gridCol w="3749675">
                  <a:extLst>
                    <a:ext uri="{9D8B030D-6E8A-4147-A177-3AD203B41FA5}">
                      <a16:colId xmlns:a16="http://schemas.microsoft.com/office/drawing/2014/main" val="3423434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920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57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527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396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118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232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78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630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9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335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70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446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27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360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52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322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676749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479363"/>
              </p:ext>
            </p:extLst>
          </p:nvPr>
        </p:nvGraphicFramePr>
        <p:xfrm>
          <a:off x="131929" y="692613"/>
          <a:ext cx="8784976" cy="5935404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337681843"/>
                    </a:ext>
                  </a:extLst>
                </a:gridCol>
                <a:gridCol w="7992888">
                  <a:extLst>
                    <a:ext uri="{9D8B030D-6E8A-4147-A177-3AD203B41FA5}">
                      <a16:colId xmlns:a16="http://schemas.microsoft.com/office/drawing/2014/main" val="110150601"/>
                    </a:ext>
                  </a:extLst>
                </a:gridCol>
              </a:tblGrid>
              <a:tr h="314262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награды</a:t>
                      </a:r>
                      <a:endParaRPr lang="ru-RU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573950"/>
                  </a:ext>
                </a:extLst>
              </a:tr>
              <a:tr h="49076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Грамота в районном конкурсе декоративно-прикладного творчества «Новогодняя игрушка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289785"/>
                  </a:ext>
                </a:extLst>
              </a:tr>
              <a:tr h="54242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Грамота  в районном конкурсе детского творчества «Осенние фантазии»,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 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709907"/>
                  </a:ext>
                </a:extLst>
              </a:tr>
              <a:tr h="31426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Грамота в районном конкурсе рисунков «Мой край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родной», </a:t>
                      </a:r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место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885837"/>
                  </a:ext>
                </a:extLst>
              </a:tr>
              <a:tr h="54242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Грамота в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районом конкурсе детского творчества,  посвященном Дню защиты детей «В мире детства» </a:t>
                      </a:r>
                      <a:r>
                        <a:rPr lang="en-US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 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96182"/>
                  </a:ext>
                </a:extLst>
              </a:tr>
              <a:tr h="54242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Грамота в районном конкурсе детского творчества «Россия рисует – 2022 </a:t>
                      </a: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531532"/>
                  </a:ext>
                </a:extLst>
              </a:tr>
              <a:tr h="31426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Грамота за участие в районном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конкурсе «Пасхальное яйцо 2022»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359013"/>
                  </a:ext>
                </a:extLst>
              </a:tr>
              <a:tr h="31426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Грамота в районном конкурсе «В мире детства» 2 место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352952"/>
                  </a:ext>
                </a:extLst>
              </a:tr>
              <a:tr h="40649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 Всероссийская олимпиада по правилам пожарной безопасности 1 место,1 место, 1 место,</a:t>
                      </a: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место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687034"/>
                  </a:ext>
                </a:extLst>
              </a:tr>
              <a:tr h="45431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Грамота Всероссийский интеллектуального конкурса «Классики- скоро в школу» место в регионе 1, 1, 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375322"/>
                  </a:ext>
                </a:extLst>
              </a:tr>
              <a:tr h="314262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краевой конкурс «Приморье – край заповедной красоты» Лауреат 3 степени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962480"/>
                  </a:ext>
                </a:extLst>
              </a:tr>
              <a:tr h="31426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070400"/>
                  </a:ext>
                </a:extLst>
              </a:tr>
              <a:tr h="31426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065405"/>
                  </a:ext>
                </a:extLst>
              </a:tr>
              <a:tr h="31426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593001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3528" y="81534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и награды воспитанников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19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Участие и награды детей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817" y="1447800"/>
            <a:ext cx="3345916" cy="4800600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0529" y="-252762"/>
            <a:ext cx="9324529" cy="72101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4" y="1340768"/>
            <a:ext cx="1313503" cy="16511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906" y="1340768"/>
            <a:ext cx="1444388" cy="16511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6"/>
          <a:stretch/>
        </p:blipFill>
        <p:spPr>
          <a:xfrm rot="10800000">
            <a:off x="3096592" y="1340767"/>
            <a:ext cx="1351592" cy="165110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912" y="1296525"/>
            <a:ext cx="1387038" cy="171138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623" y="1296525"/>
            <a:ext cx="1456721" cy="170042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737" y="1271043"/>
            <a:ext cx="1299504" cy="172591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4" y="3176238"/>
            <a:ext cx="1300491" cy="164305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64658" y="5046853"/>
            <a:ext cx="1303686" cy="173138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6" t="4882" r="5197" b="-655"/>
          <a:stretch/>
        </p:blipFill>
        <p:spPr>
          <a:xfrm rot="10800000">
            <a:off x="1692391" y="3156010"/>
            <a:ext cx="1427527" cy="171314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47861" y="3176238"/>
            <a:ext cx="1440160" cy="169292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752" y="3156010"/>
            <a:ext cx="1405220" cy="174274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" t="2099" r="6057" b="2750"/>
          <a:stretch/>
        </p:blipFill>
        <p:spPr>
          <a:xfrm rot="10800000">
            <a:off x="6612963" y="3156009"/>
            <a:ext cx="1496541" cy="177233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" r="6642" b="64"/>
          <a:stretch/>
        </p:blipFill>
        <p:spPr>
          <a:xfrm rot="10800000">
            <a:off x="131978" y="4963626"/>
            <a:ext cx="1533666" cy="182775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" t="1701" r="8087" b="1701"/>
          <a:stretch/>
        </p:blipFill>
        <p:spPr>
          <a:xfrm rot="10800000">
            <a:off x="2233293" y="4957980"/>
            <a:ext cx="1398261" cy="180453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6" t="3204" r="6642" b="1730"/>
          <a:stretch/>
        </p:blipFill>
        <p:spPr>
          <a:xfrm rot="10800000">
            <a:off x="4199204" y="4975233"/>
            <a:ext cx="1514852" cy="18045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476672"/>
            <a:ext cx="849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и награды воспитанников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585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9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98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9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98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98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2" descr="https://catherineasquithgallery.com/uploads/posts/2021-02/1612739320_48-p-fon-svetlo-goluboi-dlya-portfolio-5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"/>
            <a:ext cx="9144000" cy="691706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9552" y="188640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Карта участия в методической работе ДОУ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702168"/>
              </p:ext>
            </p:extLst>
          </p:nvPr>
        </p:nvGraphicFramePr>
        <p:xfrm>
          <a:off x="194109" y="1635190"/>
          <a:ext cx="8424936" cy="4724008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15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67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Мероприятия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2019-2020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2020-2021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2021-2022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2022-2023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2023-2024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122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Выступление на педагогическом совете</a:t>
                      </a: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Семинары</a:t>
                      </a: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Презентация «Развитие логического мышления дошкольников на занятиях по ФЭМП»</a:t>
                      </a: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b="0" i="0" dirty="0" smtClean="0">
                        <a:solidFill>
                          <a:srgbClr val="11111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i="0" dirty="0" smtClean="0">
                          <a:solidFill>
                            <a:srgbClr val="11111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«Проектная деятельность в ДОУ»</a:t>
                      </a:r>
                      <a:endParaRPr lang="ru-RU" sz="1400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Доклад «Основные направления системного подхода к содержанию физического воспитания детей в ДОУ»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Опыт работы «Инновационные формы взаимодействия детского сада и семьи как условие создания единого образовательного пространства»</a:t>
                      </a: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0" i="0" dirty="0" smtClean="0">
                          <a:solidFill>
                            <a:srgbClr val="11111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«Инновационные формы работы с родителями»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Доклад «Развитие речи детей старшего дошкольного возраста с использованием кругов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Луллия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Доклад «» Создание среды для проведения театрально- игровой деятельности в младших группах</a:t>
                      </a: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0" i="0" dirty="0" smtClean="0">
                          <a:solidFill>
                            <a:srgbClr val="11111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«Детское экспериментирование – путь познания окружающего мира»</a:t>
                      </a:r>
                      <a:endParaRPr lang="ru-RU" sz="14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655432"/>
              </p:ext>
            </p:extLst>
          </p:nvPr>
        </p:nvGraphicFramePr>
        <p:xfrm>
          <a:off x="4139951" y="6546588"/>
          <a:ext cx="208280" cy="365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4237"/>
              </p:ext>
            </p:extLst>
          </p:nvPr>
        </p:nvGraphicFramePr>
        <p:xfrm>
          <a:off x="4567093" y="6669359"/>
          <a:ext cx="208280" cy="365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64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709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49" cy="74168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4997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9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97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2" descr="https://catherineasquithgallery.com/uploads/posts/2021-02/1612739320_48-p-fon-svetlo-goluboi-dlya-portfolio-5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"/>
            <a:ext cx="9144000" cy="691706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8588" y="33257"/>
            <a:ext cx="846614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Карта участия в работе методических объединений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328687"/>
              </p:ext>
            </p:extLst>
          </p:nvPr>
        </p:nvGraphicFramePr>
        <p:xfrm>
          <a:off x="247204" y="1818640"/>
          <a:ext cx="8208912" cy="4762676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411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Дата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Тема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Место проведения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4116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2024г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Выступление: «Роль художественной литературы в развитии творческих способностей»</a:t>
                      </a: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Доклад: «Современные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формы работы с родителями в дошкольном учреждении»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Презентация из опыта работы по патриотическому воспитанию</a:t>
                      </a: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Презентация «Экономические навыки и привычки в быту у детей среднего возраста»</a:t>
                      </a:r>
                    </a:p>
                    <a:p>
                      <a:pPr algn="just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Муниципальный этап регионального конкурса профессионального педагогического мастерства «Педагог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года - 2024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», номинация «Воспитатель года-2024»,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 место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г. Москва,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вебинар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«Развитие и диагностика художественно-творческой деятельности дошкольников» </a:t>
                      </a:r>
                    </a:p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с. Михайловка, МДОБУ детский сад №16 «Светлячок»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с. Михайловка, МДОБУ детский сад общеразвивающего вида №33 «Ручеёк»</a:t>
                      </a:r>
                    </a:p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п.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Новошахтинский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МДОБУ детский сад общеразвивающего вида №39 «Золотой ключик»</a:t>
                      </a:r>
                    </a:p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с. Михайловка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425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catherineasquithgallery.com/uploads/posts/2021-02/1612739320_48-p-fon-svetlo-goluboi-dlya-portfolio-5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"/>
            <a:ext cx="9144000" cy="691706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1988840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Применение ИКТ в образовательном процессе.</a:t>
            </a:r>
          </a:p>
          <a:p>
            <a:pPr lvl="0">
              <a:buFont typeface="Wingdings" pitchFamily="2" charset="2"/>
              <a:buChar char="ü"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Создание личного сайта в социальной сети работников образования </a:t>
            </a:r>
            <a:r>
              <a:rPr lang="ru-RU" b="1" dirty="0" smtClean="0">
                <a:solidFill>
                  <a:srgbClr val="FF0000"/>
                </a:solidFill>
                <a:latin typeface="Century Schoolbook"/>
                <a:hlinkClick r:id="rId3" tooltip="Светлана Бавкунова"/>
              </a:rPr>
              <a:t>www.maam.ru/users/cema2010</a:t>
            </a:r>
            <a:r>
              <a:rPr lang="ru-RU" b="1" dirty="0" smtClean="0">
                <a:solidFill>
                  <a:srgbClr val="FF0000"/>
                </a:solidFill>
                <a:latin typeface="Century Schoolbook"/>
              </a:rPr>
              <a:t> </a:t>
            </a:r>
            <a:r>
              <a:rPr lang="ru-RU" b="1" dirty="0" smtClean="0">
                <a:solidFill>
                  <a:prstClr val="black"/>
                </a:solidFill>
                <a:latin typeface="Century Schoolbook"/>
              </a:rPr>
              <a:t> </a:t>
            </a:r>
            <a:endParaRPr kumimoji="0" lang="ru-RU" sz="2400" b="0" i="0" u="sng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творческих педагогических конкурсах, семинарах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Открытые показы педагогической деятельности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Самообразование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332656"/>
            <a:ext cx="8064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Участие в инновационной деятельности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86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catherineasquithgallery.com/uploads/posts/2021-02/1612739320_48-p-fon-svetlo-goluboi-dlya-portfolio-5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"/>
            <a:ext cx="9144000" cy="691706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1556792"/>
            <a:ext cx="86409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Оформление материалов по различным направлениям деятельности, с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использованием программ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Microsoft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Office,Word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Excel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в том числе при разработки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планов и конспектов занятий, различного вида мероприятий, консультаций для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родителей.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Создание презентаций в программе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Power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Point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для повышения эффективности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образовательной деятельности с детьми и педагогической компетенции у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родителей в процессе проведения родительских собраний, праздничных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мероприятий.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Оформление стендов, буклетов.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Размещение публикаций, материалов в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сети Интернет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188640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Использование ИКТ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образовательном процессе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14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catherineasquithgallery.com/uploads/posts/2021-02/1612739320_48-p-fon-svetlo-goluboi-dlya-portfolio-5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"/>
            <a:ext cx="9144000" cy="691706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9512" y="503876"/>
            <a:ext cx="842493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Сайты, ссылки которые я часто использую в своей работе: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  <a:hlinkClick r:id="rId3"/>
              </a:rPr>
              <a:t>http://pochemu4ka.ru/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 - Детский портал «Почемучка». На сайте можно найти много интересного и увлекательного.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  <a:hlinkClick r:id="rId4"/>
              </a:rPr>
              <a:t>http://www.solnet.ee/</a:t>
            </a:r>
            <a:r>
              <a:rPr kumimoji="0" lang="ru-RU" sz="18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 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- Детский портал «Солнышко». Много интересного материала для родителей, детей и педагогов.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  <a:hlinkClick r:id="rId5"/>
              </a:rPr>
              <a:t>http://eor-np.ru/taxonomy/term/548 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- Электронные образовательные ресурсы по тематике дошкольного образования: безопасность, коммуникация, познание, художественное творчество);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hlinkClick r:id="rId6"/>
              </a:rPr>
              <a:t>http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hlinkClick r:id="rId6"/>
              </a:rPr>
              <a:t>://</a:t>
            </a:r>
            <a:r>
              <a:rPr kumimoji="0" lang="en-US" sz="18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hlinkClick r:id="rId6"/>
              </a:rPr>
              <a:t>detskiy-sad.com/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Все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для детского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сада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/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Конспекты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занятий, игры, конкурсы, консультации для воспитателей и родителей, подвижные и дидактические игры и др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.</a:t>
            </a:r>
            <a:endParaRPr kumimoji="0" lang="en-US" sz="1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hlinkClick r:id="rId7"/>
              </a:rPr>
              <a:t>http://ped-kopilka.ru/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Педкопилка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hlinkClick r:id="rId8"/>
              </a:rPr>
              <a:t>http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hlinkClick r:id="rId8"/>
              </a:rPr>
              <a:t>://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hlinkClick r:id="rId8"/>
              </a:rPr>
              <a:t>vospitatel-doy.ucoz.ru/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Воспитатель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.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ру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  <a:hlinkClick r:id="rId9"/>
              </a:rPr>
              <a:t>www.maam.ru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/ 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Маам.ру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lvl="0">
              <a:defRPr/>
            </a:pPr>
            <a:r>
              <a:rPr lang="en-US" dirty="0">
                <a:solidFill>
                  <a:prstClr val="black"/>
                </a:solidFill>
                <a:latin typeface="Corbel" panose="020B0503020204020204" pitchFamily="34" charset="0"/>
                <a:hlinkClick r:id="rId10"/>
              </a:rPr>
              <a:t>https://</a:t>
            </a:r>
            <a:r>
              <a:rPr lang="en-US" dirty="0" smtClean="0">
                <a:solidFill>
                  <a:prstClr val="black"/>
                </a:solidFill>
                <a:latin typeface="Corbel" panose="020B0503020204020204" pitchFamily="34" charset="0"/>
                <a:hlinkClick r:id="rId10"/>
              </a:rPr>
              <a:t>www.school-detsad.ru</a:t>
            </a:r>
            <a:r>
              <a:rPr lang="ru-RU" dirty="0" smtClean="0">
                <a:solidFill>
                  <a:prstClr val="black"/>
                </a:solidFill>
                <a:latin typeface="Corbel" panose="020B0503020204020204" pitchFamily="34" charset="0"/>
              </a:rPr>
              <a:t> Педагоги России</a:t>
            </a:r>
          </a:p>
          <a:p>
            <a:pPr lvl="0">
              <a:defRPr/>
            </a:pPr>
            <a:r>
              <a:rPr lang="en-US" dirty="0">
                <a:solidFill>
                  <a:prstClr val="black"/>
                </a:solidFill>
                <a:latin typeface="Corbel" panose="020B0503020204020204" pitchFamily="34" charset="0"/>
                <a:hlinkClick r:id="rId11"/>
              </a:rPr>
              <a:t>https://</a:t>
            </a:r>
            <a:r>
              <a:rPr lang="en-US" dirty="0" smtClean="0">
                <a:solidFill>
                  <a:prstClr val="black"/>
                </a:solidFill>
                <a:latin typeface="Corbel" panose="020B0503020204020204" pitchFamily="34" charset="0"/>
                <a:hlinkClick r:id="rId11"/>
              </a:rPr>
              <a:t>my.1sept.ru</a:t>
            </a:r>
            <a:r>
              <a:rPr lang="ru-RU" dirty="0" smtClean="0">
                <a:solidFill>
                  <a:prstClr val="black"/>
                </a:solidFill>
                <a:latin typeface="Corbel" panose="020B0503020204020204" pitchFamily="34" charset="0"/>
              </a:rPr>
              <a:t> Первое сентября</a:t>
            </a:r>
          </a:p>
          <a:p>
            <a:pPr lvl="0">
              <a:defRPr/>
            </a:pPr>
            <a:r>
              <a:rPr lang="en-US" dirty="0">
                <a:solidFill>
                  <a:prstClr val="black"/>
                </a:solidFill>
                <a:latin typeface="Corbel" panose="020B0503020204020204" pitchFamily="34" charset="0"/>
                <a:hlinkClick r:id="rId12"/>
              </a:rPr>
              <a:t>https://</a:t>
            </a:r>
            <a:r>
              <a:rPr lang="en-US" dirty="0" smtClean="0">
                <a:solidFill>
                  <a:prstClr val="black"/>
                </a:solidFill>
                <a:latin typeface="Corbel" panose="020B0503020204020204" pitchFamily="34" charset="0"/>
                <a:hlinkClick r:id="rId12"/>
              </a:rPr>
              <a:t>amurchenok.ru</a:t>
            </a:r>
            <a:r>
              <a:rPr lang="ru-RU" dirty="0" smtClean="0">
                <a:solidFill>
                  <a:prstClr val="black"/>
                </a:solidFill>
                <a:latin typeface="Corbel" panose="020B0503020204020204" pitchFamily="34" charset="0"/>
              </a:rPr>
              <a:t> </a:t>
            </a:r>
            <a:r>
              <a:rPr lang="ru-RU" dirty="0" err="1" smtClean="0">
                <a:solidFill>
                  <a:prstClr val="black"/>
                </a:solidFill>
                <a:latin typeface="Corbel" panose="020B0503020204020204" pitchFamily="34" charset="0"/>
              </a:rPr>
              <a:t>Амурчонок</a:t>
            </a:r>
            <a:endParaRPr lang="ru-RU" dirty="0" smtClean="0">
              <a:solidFill>
                <a:prstClr val="black"/>
              </a:solidFill>
              <a:latin typeface="Corbel" panose="020B0503020204020204" pitchFamily="34" charset="0"/>
            </a:endParaRPr>
          </a:p>
          <a:p>
            <a:pPr lvl="0">
              <a:defRPr/>
            </a:pPr>
            <a:r>
              <a:rPr lang="en-US" dirty="0">
                <a:solidFill>
                  <a:prstClr val="black"/>
                </a:solidFill>
                <a:latin typeface="Corbel" panose="020B0503020204020204" pitchFamily="34" charset="0"/>
                <a:hlinkClick r:id="rId13"/>
              </a:rPr>
              <a:t>https://</a:t>
            </a:r>
            <a:r>
              <a:rPr lang="en-US" dirty="0" smtClean="0">
                <a:solidFill>
                  <a:prstClr val="black"/>
                </a:solidFill>
                <a:latin typeface="Corbel" panose="020B0503020204020204" pitchFamily="34" charset="0"/>
                <a:hlinkClick r:id="rId13"/>
              </a:rPr>
              <a:t>coikonkurs.ru/dou/klassikidou</a:t>
            </a:r>
            <a:r>
              <a:rPr lang="ru-RU" dirty="0" smtClean="0">
                <a:solidFill>
                  <a:prstClr val="black"/>
                </a:solidFill>
                <a:latin typeface="Corbel" panose="020B0503020204020204" pitchFamily="34" charset="0"/>
              </a:rPr>
              <a:t> Центр </a:t>
            </a:r>
            <a:r>
              <a:rPr lang="ru-RU" smtClean="0">
                <a:solidFill>
                  <a:prstClr val="black"/>
                </a:solidFill>
                <a:latin typeface="Corbel" panose="020B0503020204020204" pitchFamily="34" charset="0"/>
              </a:rPr>
              <a:t>образовательных инициатив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927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catherineasquithgallery.com/uploads/posts/2021-02/1612739320_48-p-fon-svetlo-goluboi-dlya-portfolio-5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"/>
            <a:ext cx="9144000" cy="691706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39552" y="404664"/>
            <a:ext cx="806489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Обратная связь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Уважаемые коллеги!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По всем вопросам Вы можете обращаться на адрес электронной почты: </a:t>
            </a:r>
            <a:r>
              <a:rPr kumimoji="0" lang="en-US" sz="40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cvetlana-bavkunova@rambler.ru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 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С радостью отвечу на все интересующие Вас вопросы!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947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ttps://catherineasquithgallery.com/uploads/posts/2021-02/1612739320_48-p-fon-svetlo-goluboi-dlya-portfolio-5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71600" y="1268760"/>
            <a:ext cx="712879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СПАСИБО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ВНИМАНИЕ!!!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5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Тема Office">
  <a:themeElements>
    <a:clrScheme name="Другая 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E36C09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1270</TotalTime>
  <Words>1224</Words>
  <Application>Microsoft Office PowerPoint</Application>
  <PresentationFormat>Экран (4:3)</PresentationFormat>
  <Paragraphs>252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Arial</vt:lpstr>
      <vt:lpstr>Calibri</vt:lpstr>
      <vt:lpstr>Century Schoolbook</vt:lpstr>
      <vt:lpstr>Corbel</vt:lpstr>
      <vt:lpstr>Gill Sans MT</vt:lpstr>
      <vt:lpstr>Times New Roman</vt:lpstr>
      <vt:lpstr>Verdana</vt:lpstr>
      <vt:lpstr>Wingdings</vt:lpstr>
      <vt:lpstr>Wingdings 2</vt:lpstr>
      <vt:lpstr>Тема Office</vt:lpstr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и награды детей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valer</cp:lastModifiedBy>
  <cp:revision>49</cp:revision>
  <dcterms:created xsi:type="dcterms:W3CDTF">2014-06-15T09:49:01Z</dcterms:created>
  <dcterms:modified xsi:type="dcterms:W3CDTF">2024-03-31T10:53:38Z</dcterms:modified>
</cp:coreProperties>
</file>